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E0D3C-145D-5C48-85BC-5A317E920683}" v="2579" dt="2023-11-09T19:27:03.982"/>
    <p1510:client id="{3988F4CE-E093-8A4A-8C61-4FBA455B8BD9}" v="643" dt="2023-11-10T05:54:16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5"/>
    <p:restoredTop sz="95859"/>
  </p:normalViewPr>
  <p:slideViewPr>
    <p:cSldViewPr snapToGrid="0" showGuides="1">
      <p:cViewPr varScale="1">
        <p:scale>
          <a:sx n="108" d="100"/>
          <a:sy n="108" d="100"/>
        </p:scale>
        <p:origin x="148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3988F4CE-E093-8A4A-8C61-4FBA455B8BD9}"/>
    <pc:docChg chg="custSel addSld modSld sldOrd">
      <pc:chgData name="Francisco Javier Bonet García" userId="c67cd2f5-7354-47bd-a51e-00312a09adde" providerId="ADAL" clId="{3988F4CE-E093-8A4A-8C61-4FBA455B8BD9}" dt="2023-11-10T05:54:28.999" v="698" actId="14100"/>
      <pc:docMkLst>
        <pc:docMk/>
      </pc:docMkLst>
      <pc:sldChg chg="ord">
        <pc:chgData name="Francisco Javier Bonet García" userId="c67cd2f5-7354-47bd-a51e-00312a09adde" providerId="ADAL" clId="{3988F4CE-E093-8A4A-8C61-4FBA455B8BD9}" dt="2023-11-10T05:48:56.752" v="406" actId="20578"/>
        <pc:sldMkLst>
          <pc:docMk/>
          <pc:sldMk cId="3496063913" sldId="266"/>
        </pc:sldMkLst>
      </pc:sldChg>
      <pc:sldChg chg="addSp delSp modSp add mod">
        <pc:chgData name="Francisco Javier Bonet García" userId="c67cd2f5-7354-47bd-a51e-00312a09adde" providerId="ADAL" clId="{3988F4CE-E093-8A4A-8C61-4FBA455B8BD9}" dt="2023-11-10T05:39:02.929" v="4" actId="167"/>
        <pc:sldMkLst>
          <pc:docMk/>
          <pc:sldMk cId="2607789281" sldId="269"/>
        </pc:sldMkLst>
        <pc:picChg chg="add mod">
          <ac:chgData name="Francisco Javier Bonet García" userId="c67cd2f5-7354-47bd-a51e-00312a09adde" providerId="ADAL" clId="{3988F4CE-E093-8A4A-8C61-4FBA455B8BD9}" dt="2023-11-10T05:39:02.929" v="4" actId="167"/>
          <ac:picMkLst>
            <pc:docMk/>
            <pc:sldMk cId="2607789281" sldId="269"/>
            <ac:picMk id="3" creationId="{870E37D1-7EF5-33B3-4838-C052144C4AD2}"/>
          </ac:picMkLst>
        </pc:picChg>
        <pc:picChg chg="del">
          <ac:chgData name="Francisco Javier Bonet García" userId="c67cd2f5-7354-47bd-a51e-00312a09adde" providerId="ADAL" clId="{3988F4CE-E093-8A4A-8C61-4FBA455B8BD9}" dt="2023-11-10T05:37:22.604" v="1" actId="478"/>
          <ac:picMkLst>
            <pc:docMk/>
            <pc:sldMk cId="2607789281" sldId="269"/>
            <ac:picMk id="5" creationId="{A4BE1DBB-8799-FF69-0430-A4167E8C33C9}"/>
          </ac:picMkLst>
        </pc:picChg>
      </pc:sldChg>
      <pc:sldChg chg="addSp delSp modSp add mod modAnim">
        <pc:chgData name="Francisco Javier Bonet García" userId="c67cd2f5-7354-47bd-a51e-00312a09adde" providerId="ADAL" clId="{3988F4CE-E093-8A4A-8C61-4FBA455B8BD9}" dt="2023-11-10T05:51:05.358" v="455" actId="20577"/>
        <pc:sldMkLst>
          <pc:docMk/>
          <pc:sldMk cId="3674140789" sldId="270"/>
        </pc:sldMkLst>
        <pc:spChg chg="add mod">
          <ac:chgData name="Francisco Javier Bonet García" userId="c67cd2f5-7354-47bd-a51e-00312a09adde" providerId="ADAL" clId="{3988F4CE-E093-8A4A-8C61-4FBA455B8BD9}" dt="2023-11-10T05:40:26.249" v="7"/>
          <ac:spMkLst>
            <pc:docMk/>
            <pc:sldMk cId="3674140789" sldId="270"/>
            <ac:spMk id="2" creationId="{6CB25559-E553-6D6D-9319-CF31A78845C9}"/>
          </ac:spMkLst>
        </pc:spChg>
        <pc:spChg chg="mod">
          <ac:chgData name="Francisco Javier Bonet García" userId="c67cd2f5-7354-47bd-a51e-00312a09adde" providerId="ADAL" clId="{3988F4CE-E093-8A4A-8C61-4FBA455B8BD9}" dt="2023-11-10T05:44:53.179" v="47" actId="1076"/>
          <ac:spMkLst>
            <pc:docMk/>
            <pc:sldMk cId="3674140789" sldId="270"/>
            <ac:spMk id="4" creationId="{17BFAE68-71DF-3461-78BE-EF26F4C20A9F}"/>
          </ac:spMkLst>
        </pc:spChg>
        <pc:spChg chg="add mod">
          <ac:chgData name="Francisco Javier Bonet García" userId="c67cd2f5-7354-47bd-a51e-00312a09adde" providerId="ADAL" clId="{3988F4CE-E093-8A4A-8C61-4FBA455B8BD9}" dt="2023-11-10T05:45:24.507" v="93" actId="20577"/>
          <ac:spMkLst>
            <pc:docMk/>
            <pc:sldMk cId="3674140789" sldId="270"/>
            <ac:spMk id="5" creationId="{925E3BC4-43EC-D1B9-8BBE-0E8BA68CE8F2}"/>
          </ac:spMkLst>
        </pc:spChg>
        <pc:spChg chg="add mod">
          <ac:chgData name="Francisco Javier Bonet García" userId="c67cd2f5-7354-47bd-a51e-00312a09adde" providerId="ADAL" clId="{3988F4CE-E093-8A4A-8C61-4FBA455B8BD9}" dt="2023-11-10T05:46:43.656" v="296" actId="20577"/>
          <ac:spMkLst>
            <pc:docMk/>
            <pc:sldMk cId="3674140789" sldId="270"/>
            <ac:spMk id="6" creationId="{4B4C444B-5C59-5311-4FE3-3A4549EA205C}"/>
          </ac:spMkLst>
        </pc:spChg>
        <pc:spChg chg="add mod">
          <ac:chgData name="Francisco Javier Bonet García" userId="c67cd2f5-7354-47bd-a51e-00312a09adde" providerId="ADAL" clId="{3988F4CE-E093-8A4A-8C61-4FBA455B8BD9}" dt="2023-11-10T05:47:09.363" v="340" actId="20577"/>
          <ac:spMkLst>
            <pc:docMk/>
            <pc:sldMk cId="3674140789" sldId="270"/>
            <ac:spMk id="7" creationId="{344DB097-E2DB-BB6F-FB35-A154DA58631B}"/>
          </ac:spMkLst>
        </pc:spChg>
        <pc:spChg chg="add mod">
          <ac:chgData name="Francisco Javier Bonet García" userId="c67cd2f5-7354-47bd-a51e-00312a09adde" providerId="ADAL" clId="{3988F4CE-E093-8A4A-8C61-4FBA455B8BD9}" dt="2023-11-10T05:51:05.358" v="455" actId="20577"/>
          <ac:spMkLst>
            <pc:docMk/>
            <pc:sldMk cId="3674140789" sldId="270"/>
            <ac:spMk id="8" creationId="{DE90A396-0FFA-0A9B-EF8C-F020DCE1B0B3}"/>
          </ac:spMkLst>
        </pc:spChg>
        <pc:picChg chg="del">
          <ac:chgData name="Francisco Javier Bonet García" userId="c67cd2f5-7354-47bd-a51e-00312a09adde" providerId="ADAL" clId="{3988F4CE-E093-8A4A-8C61-4FBA455B8BD9}" dt="2023-11-10T05:40:25.246" v="6" actId="478"/>
          <ac:picMkLst>
            <pc:docMk/>
            <pc:sldMk cId="3674140789" sldId="270"/>
            <ac:picMk id="3" creationId="{870E37D1-7EF5-33B3-4838-C052144C4AD2}"/>
          </ac:picMkLst>
        </pc:picChg>
        <pc:picChg chg="add mod modCrop">
          <ac:chgData name="Francisco Javier Bonet García" userId="c67cd2f5-7354-47bd-a51e-00312a09adde" providerId="ADAL" clId="{3988F4CE-E093-8A4A-8C61-4FBA455B8BD9}" dt="2023-11-10T05:42:28.132" v="46" actId="167"/>
          <ac:picMkLst>
            <pc:docMk/>
            <pc:sldMk cId="3674140789" sldId="270"/>
            <ac:picMk id="10" creationId="{84FF7342-D099-9B98-09FF-C6D5CD8CCF6B}"/>
          </ac:picMkLst>
        </pc:picChg>
      </pc:sldChg>
      <pc:sldChg chg="addSp delSp modSp add mod delAnim modAnim">
        <pc:chgData name="Francisco Javier Bonet García" userId="c67cd2f5-7354-47bd-a51e-00312a09adde" providerId="ADAL" clId="{3988F4CE-E093-8A4A-8C61-4FBA455B8BD9}" dt="2023-11-10T05:53:24.047" v="695" actId="1076"/>
        <pc:sldMkLst>
          <pc:docMk/>
          <pc:sldMk cId="2249797695" sldId="271"/>
        </pc:sldMkLst>
        <pc:spChg chg="mod">
          <ac:chgData name="Francisco Javier Bonet García" userId="c67cd2f5-7354-47bd-a51e-00312a09adde" providerId="ADAL" clId="{3988F4CE-E093-8A4A-8C61-4FBA455B8BD9}" dt="2023-11-10T05:53:24.047" v="695" actId="1076"/>
          <ac:spMkLst>
            <pc:docMk/>
            <pc:sldMk cId="2249797695" sldId="271"/>
            <ac:spMk id="2" creationId="{6CB25559-E553-6D6D-9319-CF31A78845C9}"/>
          </ac:spMkLst>
        </pc:spChg>
        <pc:spChg chg="mod">
          <ac:chgData name="Francisco Javier Bonet García" userId="c67cd2f5-7354-47bd-a51e-00312a09adde" providerId="ADAL" clId="{3988F4CE-E093-8A4A-8C61-4FBA455B8BD9}" dt="2023-11-10T05:53:24.047" v="695" actId="1076"/>
          <ac:spMkLst>
            <pc:docMk/>
            <pc:sldMk cId="2249797695" sldId="271"/>
            <ac:spMk id="5" creationId="{925E3BC4-43EC-D1B9-8BBE-0E8BA68CE8F2}"/>
          </ac:spMkLst>
        </pc:spChg>
        <pc:spChg chg="mod">
          <ac:chgData name="Francisco Javier Bonet García" userId="c67cd2f5-7354-47bd-a51e-00312a09adde" providerId="ADAL" clId="{3988F4CE-E093-8A4A-8C61-4FBA455B8BD9}" dt="2023-11-10T05:53:24.047" v="695" actId="1076"/>
          <ac:spMkLst>
            <pc:docMk/>
            <pc:sldMk cId="2249797695" sldId="271"/>
            <ac:spMk id="6" creationId="{4B4C444B-5C59-5311-4FE3-3A4549EA205C}"/>
          </ac:spMkLst>
        </pc:spChg>
        <pc:spChg chg="del">
          <ac:chgData name="Francisco Javier Bonet García" userId="c67cd2f5-7354-47bd-a51e-00312a09adde" providerId="ADAL" clId="{3988F4CE-E093-8A4A-8C61-4FBA455B8BD9}" dt="2023-11-10T05:53:15.523" v="693" actId="478"/>
          <ac:spMkLst>
            <pc:docMk/>
            <pc:sldMk cId="2249797695" sldId="271"/>
            <ac:spMk id="7" creationId="{344DB097-E2DB-BB6F-FB35-A154DA58631B}"/>
          </ac:spMkLst>
        </pc:spChg>
        <pc:spChg chg="del">
          <ac:chgData name="Francisco Javier Bonet García" userId="c67cd2f5-7354-47bd-a51e-00312a09adde" providerId="ADAL" clId="{3988F4CE-E093-8A4A-8C61-4FBA455B8BD9}" dt="2023-11-10T05:53:15.523" v="693" actId="478"/>
          <ac:spMkLst>
            <pc:docMk/>
            <pc:sldMk cId="2249797695" sldId="271"/>
            <ac:spMk id="8" creationId="{DE90A396-0FFA-0A9B-EF8C-F020DCE1B0B3}"/>
          </ac:spMkLst>
        </pc:spChg>
        <pc:picChg chg="add mod modCrop">
          <ac:chgData name="Francisco Javier Bonet García" userId="c67cd2f5-7354-47bd-a51e-00312a09adde" providerId="ADAL" clId="{3988F4CE-E093-8A4A-8C61-4FBA455B8BD9}" dt="2023-11-10T05:50:39.731" v="413" actId="167"/>
          <ac:picMkLst>
            <pc:docMk/>
            <pc:sldMk cId="2249797695" sldId="271"/>
            <ac:picMk id="9" creationId="{DD401218-7CE3-69EC-5D8C-65382D2C7A86}"/>
          </ac:picMkLst>
        </pc:picChg>
        <pc:picChg chg="del">
          <ac:chgData name="Francisco Javier Bonet García" userId="c67cd2f5-7354-47bd-a51e-00312a09adde" providerId="ADAL" clId="{3988F4CE-E093-8A4A-8C61-4FBA455B8BD9}" dt="2023-11-10T05:49:13.908" v="408" actId="478"/>
          <ac:picMkLst>
            <pc:docMk/>
            <pc:sldMk cId="2249797695" sldId="271"/>
            <ac:picMk id="10" creationId="{84FF7342-D099-9B98-09FF-C6D5CD8CCF6B}"/>
          </ac:picMkLst>
        </pc:picChg>
      </pc:sldChg>
      <pc:sldChg chg="addSp modSp new mod">
        <pc:chgData name="Francisco Javier Bonet García" userId="c67cd2f5-7354-47bd-a51e-00312a09adde" providerId="ADAL" clId="{3988F4CE-E093-8A4A-8C61-4FBA455B8BD9}" dt="2023-11-10T05:54:28.999" v="698" actId="14100"/>
        <pc:sldMkLst>
          <pc:docMk/>
          <pc:sldMk cId="2671318680" sldId="272"/>
        </pc:sldMkLst>
        <pc:picChg chg="add mod">
          <ac:chgData name="Francisco Javier Bonet García" userId="c67cd2f5-7354-47bd-a51e-00312a09adde" providerId="ADAL" clId="{3988F4CE-E093-8A4A-8C61-4FBA455B8BD9}" dt="2023-11-10T05:54:28.999" v="698" actId="14100"/>
          <ac:picMkLst>
            <pc:docMk/>
            <pc:sldMk cId="2671318680" sldId="272"/>
            <ac:picMk id="3" creationId="{9CA53B7C-AA2C-9BA4-F348-A2A662AE24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62102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175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23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2139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1111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3693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8035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527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0051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30273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7647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1C9B6-39DE-254D-8A86-8EECDCCCBDE5}" type="datetimeFigureOut">
              <a:rPr lang="en-ES" smtClean="0"/>
              <a:t>10/11/2023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11E79-F47F-4547-BB8C-A5F3D6FAA8D6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3952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trees in a field&#10;&#10;Description automatically generated">
            <a:extLst>
              <a:ext uri="{FF2B5EF4-FFF2-40B4-BE49-F238E27FC236}">
                <a16:creationId xmlns:a16="http://schemas.microsoft.com/office/drawing/2014/main" id="{72E3B35E-5D46-1FCE-B7DE-560A600E0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CEDB2-BA9A-26C7-DDE7-3688EFBAEDCC}"/>
              </a:ext>
            </a:extLst>
          </p:cNvPr>
          <p:cNvSpPr txBox="1"/>
          <p:nvPr/>
        </p:nvSpPr>
        <p:spPr>
          <a:xfrm>
            <a:off x="260060" y="379601"/>
            <a:ext cx="8143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Sesión de reflexión sobre lo aprendido en la salida al P.N. Sierra de Cardeña y Montoro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55E1EA-5978-F83C-13F9-A30CED170EBA}"/>
              </a:ext>
            </a:extLst>
          </p:cNvPr>
          <p:cNvSpPr txBox="1"/>
          <p:nvPr/>
        </p:nvSpPr>
        <p:spPr>
          <a:xfrm>
            <a:off x="260059" y="1031379"/>
            <a:ext cx="5187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400" dirty="0">
                <a:latin typeface="Arial" panose="020B0604020202020204" pitchFamily="34" charset="0"/>
                <a:cs typeface="Arial" panose="020B0604020202020204" pitchFamily="34" charset="0"/>
              </a:rPr>
              <a:t>2-4 Noviembre 2023. Ciencias ambientales. Ingeniería forestal.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BC1EC9-2DC5-DA46-974B-5786CC5D9CFC}"/>
              </a:ext>
            </a:extLst>
          </p:cNvPr>
          <p:cNvSpPr/>
          <p:nvPr/>
        </p:nvSpPr>
        <p:spPr>
          <a:xfrm>
            <a:off x="696286" y="1739265"/>
            <a:ext cx="7801762" cy="415255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3E92D-6141-D858-AFA9-DFA2F62B249B}"/>
              </a:ext>
            </a:extLst>
          </p:cNvPr>
          <p:cNvSpPr txBox="1"/>
          <p:nvPr/>
        </p:nvSpPr>
        <p:spPr>
          <a:xfrm>
            <a:off x="1407849" y="1990934"/>
            <a:ext cx="254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Objetivos docentes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6F858-1DE2-87DB-35DD-A6FABC9148D5}"/>
              </a:ext>
            </a:extLst>
          </p:cNvPr>
          <p:cNvSpPr txBox="1"/>
          <p:nvPr/>
        </p:nvSpPr>
        <p:spPr>
          <a:xfrm>
            <a:off x="1407849" y="2642713"/>
            <a:ext cx="59981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Fijar los conocimientos y experiencias adquiridas.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Comentar asuntos pendientes.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Reflexionar sobre cómo se alinea lo visto en el campo con lo estudiado en clase.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Aportar una estructura a los conocimientos adquiridos.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Conectar lo analizado con el trabajo del “vídeo”</a:t>
            </a:r>
          </a:p>
        </p:txBody>
      </p:sp>
    </p:spTree>
    <p:extLst>
      <p:ext uri="{BB962C8B-B14F-4D97-AF65-F5344CB8AC3E}">
        <p14:creationId xmlns:p14="http://schemas.microsoft.com/office/powerpoint/2010/main" val="42293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omputer&#10;&#10;Description automatically generated">
            <a:extLst>
              <a:ext uri="{FF2B5EF4-FFF2-40B4-BE49-F238E27FC236}">
                <a16:creationId xmlns:a16="http://schemas.microsoft.com/office/drawing/2014/main" id="{7812B298-319C-77D2-F32A-B591A2C50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BFAE68-71DF-3461-78BE-EF26F4C20A9F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Visita al planetario de Cardeña</a:t>
            </a:r>
          </a:p>
        </p:txBody>
      </p:sp>
    </p:spTree>
    <p:extLst>
      <p:ext uri="{BB962C8B-B14F-4D97-AF65-F5344CB8AC3E}">
        <p14:creationId xmlns:p14="http://schemas.microsoft.com/office/powerpoint/2010/main" val="1827597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circle&#10;&#10;Description automatically generated">
            <a:extLst>
              <a:ext uri="{FF2B5EF4-FFF2-40B4-BE49-F238E27FC236}">
                <a16:creationId xmlns:a16="http://schemas.microsoft.com/office/drawing/2014/main" id="{D0B28A73-64AA-5992-E878-7833F6C2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BFAE68-71DF-3461-78BE-EF26F4C20A9F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Visita al planetario de Cardeña</a:t>
            </a:r>
          </a:p>
        </p:txBody>
      </p:sp>
    </p:spTree>
    <p:extLst>
      <p:ext uri="{BB962C8B-B14F-4D97-AF65-F5344CB8AC3E}">
        <p14:creationId xmlns:p14="http://schemas.microsoft.com/office/powerpoint/2010/main" val="384451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85A8BCF-1227-4F6F-732A-3BD654AA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BFAE68-71DF-3461-78BE-EF26F4C20A9F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Visita al planetario de Cardeña</a:t>
            </a:r>
          </a:p>
        </p:txBody>
      </p:sp>
    </p:spTree>
    <p:extLst>
      <p:ext uri="{BB962C8B-B14F-4D97-AF65-F5344CB8AC3E}">
        <p14:creationId xmlns:p14="http://schemas.microsoft.com/office/powerpoint/2010/main" val="349606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4BE1DBB-8799-FF69-0430-A4167E8C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BFAE68-71DF-3461-78BE-EF26F4C20A9F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Otras actividades…</a:t>
            </a:r>
          </a:p>
        </p:txBody>
      </p:sp>
    </p:spTree>
    <p:extLst>
      <p:ext uri="{BB962C8B-B14F-4D97-AF65-F5344CB8AC3E}">
        <p14:creationId xmlns:p14="http://schemas.microsoft.com/office/powerpoint/2010/main" val="3721144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E37D1-7EF5-33B3-4838-C052144C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BFAE68-71DF-3461-78BE-EF26F4C20A9F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Otras actividades…</a:t>
            </a:r>
          </a:p>
        </p:txBody>
      </p:sp>
    </p:spTree>
    <p:extLst>
      <p:ext uri="{BB962C8B-B14F-4D97-AF65-F5344CB8AC3E}">
        <p14:creationId xmlns:p14="http://schemas.microsoft.com/office/powerpoint/2010/main" val="2607789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FF7342-D099-9B98-09FF-C6D5CD8CC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8" r="21398"/>
          <a:stretch/>
        </p:blipFill>
        <p:spPr>
          <a:xfrm>
            <a:off x="-1" y="0"/>
            <a:ext cx="916156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BFAE68-71DF-3461-78BE-EF26F4C20A9F}"/>
              </a:ext>
            </a:extLst>
          </p:cNvPr>
          <p:cNvSpPr txBox="1"/>
          <p:nvPr/>
        </p:nvSpPr>
        <p:spPr>
          <a:xfrm>
            <a:off x="260060" y="193127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Coto de caza social Azuel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25559-E553-6D6D-9319-CF31A78845C9}"/>
              </a:ext>
            </a:extLst>
          </p:cNvPr>
          <p:cNvSpPr/>
          <p:nvPr/>
        </p:nvSpPr>
        <p:spPr>
          <a:xfrm>
            <a:off x="696286" y="1159312"/>
            <a:ext cx="7801762" cy="473250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E3BC4-43EC-D1B9-8BBE-0E8BA68CE8F2}"/>
              </a:ext>
            </a:extLst>
          </p:cNvPr>
          <p:cNvSpPr txBox="1"/>
          <p:nvPr/>
        </p:nvSpPr>
        <p:spPr>
          <a:xfrm>
            <a:off x="1224793" y="1395315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Características del coto y acciones de manejo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C444B-5C59-5311-4FE3-3A4549EA205C}"/>
              </a:ext>
            </a:extLst>
          </p:cNvPr>
          <p:cNvSpPr txBox="1"/>
          <p:nvPr/>
        </p:nvSpPr>
        <p:spPr>
          <a:xfrm>
            <a:off x="1407849" y="1878407"/>
            <a:ext cx="64694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Tipos de acotados de caza.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Dehesa y olivar. Poco matorral.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Caza fundamentalmente de conejo. 8 jornadas/año.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Gestión totalmente local.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Medidas sencillas para promover el conejo.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DB097-E2DB-BB6F-FB35-A154DA58631B}"/>
              </a:ext>
            </a:extLst>
          </p:cNvPr>
          <p:cNvSpPr txBox="1"/>
          <p:nvPr/>
        </p:nvSpPr>
        <p:spPr>
          <a:xfrm>
            <a:off x="1224793" y="3722411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Conflictos (con el gobierno regional)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0A396-0FFA-0A9B-EF8C-F020DCE1B0B3}"/>
              </a:ext>
            </a:extLst>
          </p:cNvPr>
          <p:cNvSpPr txBox="1"/>
          <p:nvPr/>
        </p:nvSpPr>
        <p:spPr>
          <a:xfrm>
            <a:off x="1407849" y="4205503"/>
            <a:ext cx="6469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Poda de encinas.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Lince vs caza.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¿Cuál es el origen real del conflicto?</a:t>
            </a:r>
          </a:p>
        </p:txBody>
      </p:sp>
    </p:spTree>
    <p:extLst>
      <p:ext uri="{BB962C8B-B14F-4D97-AF65-F5344CB8AC3E}">
        <p14:creationId xmlns:p14="http://schemas.microsoft.com/office/powerpoint/2010/main" val="367414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build="p"/>
      <p:bldP spid="7" grpId="0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401218-7CE3-69EC-5D8C-65382D2C7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064"/>
          <a:stretch/>
        </p:blipFill>
        <p:spPr>
          <a:xfrm>
            <a:off x="-1" y="0"/>
            <a:ext cx="9137861" cy="6768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BFAE68-71DF-3461-78BE-EF26F4C20A9F}"/>
              </a:ext>
            </a:extLst>
          </p:cNvPr>
          <p:cNvSpPr txBox="1"/>
          <p:nvPr/>
        </p:nvSpPr>
        <p:spPr>
          <a:xfrm>
            <a:off x="260060" y="193127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Coto de caza social Azuel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25559-E553-6D6D-9319-CF31A78845C9}"/>
              </a:ext>
            </a:extLst>
          </p:cNvPr>
          <p:cNvSpPr/>
          <p:nvPr/>
        </p:nvSpPr>
        <p:spPr>
          <a:xfrm>
            <a:off x="696286" y="1907458"/>
            <a:ext cx="7801762" cy="2735794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E3BC4-43EC-D1B9-8BBE-0E8BA68CE8F2}"/>
              </a:ext>
            </a:extLst>
          </p:cNvPr>
          <p:cNvSpPr txBox="1"/>
          <p:nvPr/>
        </p:nvSpPr>
        <p:spPr>
          <a:xfrm>
            <a:off x="1224793" y="2143460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Preguntas…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C444B-5C59-5311-4FE3-3A4549EA205C}"/>
              </a:ext>
            </a:extLst>
          </p:cNvPr>
          <p:cNvSpPr txBox="1"/>
          <p:nvPr/>
        </p:nvSpPr>
        <p:spPr>
          <a:xfrm>
            <a:off x="1407849" y="2626552"/>
            <a:ext cx="66317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¿Qué pasa en los años secos?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Aquí hay lince, ¿está bien conservado el ecosistema?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¿Qué podemos hacer para mejorar la gestión en esta zona?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Conocimiento empírico vs conocimiento científico.</a:t>
            </a:r>
          </a:p>
        </p:txBody>
      </p:sp>
    </p:spTree>
    <p:extLst>
      <p:ext uri="{BB962C8B-B14F-4D97-AF65-F5344CB8AC3E}">
        <p14:creationId xmlns:p14="http://schemas.microsoft.com/office/powerpoint/2010/main" val="224979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A53B7C-AA2C-9BA4-F348-A2A662AE2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standing in front of a large truck&#10;&#10;Description automatically generated">
            <a:extLst>
              <a:ext uri="{FF2B5EF4-FFF2-40B4-BE49-F238E27FC236}">
                <a16:creationId xmlns:a16="http://schemas.microsoft.com/office/drawing/2014/main" id="{C21E548B-19F9-CBA5-3C5E-5D5D84C07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5DCF64-8C8B-EB0B-B80A-8735AB9D0264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Tratamientos forestales en la finca “El Águila”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E3AC85-AA96-6819-34B9-0D5E4C371B19}"/>
              </a:ext>
            </a:extLst>
          </p:cNvPr>
          <p:cNvSpPr/>
          <p:nvPr/>
        </p:nvSpPr>
        <p:spPr>
          <a:xfrm>
            <a:off x="696286" y="1159312"/>
            <a:ext cx="7801762" cy="473250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CE872-0CE2-7F4E-96A7-CAA7FA43BB47}"/>
              </a:ext>
            </a:extLst>
          </p:cNvPr>
          <p:cNvSpPr txBox="1"/>
          <p:nvPr/>
        </p:nvSpPr>
        <p:spPr>
          <a:xfrm>
            <a:off x="1224793" y="1395315"/>
            <a:ext cx="6178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Aspectos tratados en la parada (Gestión forestal)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082DCB-EDF9-BCA4-E879-EE1AF7AFF496}"/>
              </a:ext>
            </a:extLst>
          </p:cNvPr>
          <p:cNvSpPr txBox="1"/>
          <p:nvPr/>
        </p:nvSpPr>
        <p:spPr>
          <a:xfrm>
            <a:off x="1407849" y="1903474"/>
            <a:ext cx="64694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Concepto de monte (público o privado).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La ordenación de montes.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ntes protectores vs montes productores.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Escalas espaciales de la gestión (actores locales)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Identidades profesionales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CB918F-CEA3-D97E-2505-D6E0EE6B47CF}"/>
              </a:ext>
            </a:extLst>
          </p:cNvPr>
          <p:cNvSpPr txBox="1"/>
          <p:nvPr/>
        </p:nvSpPr>
        <p:spPr>
          <a:xfrm>
            <a:off x="1224793" y="3551286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Preguntas…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25A08-CE3A-7A26-C308-20D83941411B}"/>
              </a:ext>
            </a:extLst>
          </p:cNvPr>
          <p:cNvSpPr txBox="1"/>
          <p:nvPr/>
        </p:nvSpPr>
        <p:spPr>
          <a:xfrm>
            <a:off x="1407849" y="3925221"/>
            <a:ext cx="68217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¿Alguna idea discrepante sobre lo que escuchamos?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Gestión forestal y cambio global.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Gestión forestal y gestión de ecosistemas.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¿Algún conflicto a la vista?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¿Cómo podemos mejorar la gestión de este “compartimento”?</a:t>
            </a:r>
          </a:p>
        </p:txBody>
      </p:sp>
    </p:spTree>
    <p:extLst>
      <p:ext uri="{BB962C8B-B14F-4D97-AF65-F5344CB8AC3E}">
        <p14:creationId xmlns:p14="http://schemas.microsoft.com/office/powerpoint/2010/main" val="37372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build="p"/>
      <p:bldP spid="16" grpId="0"/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around a pile of roots&#10;&#10;Description automatically generated">
            <a:extLst>
              <a:ext uri="{FF2B5EF4-FFF2-40B4-BE49-F238E27FC236}">
                <a16:creationId xmlns:a16="http://schemas.microsoft.com/office/drawing/2014/main" id="{2DC53D40-847F-F75A-634B-06BE60B6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5DCF64-8C8B-EB0B-B80A-8735AB9D0264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Restauración de la biodiversidad en “el Yeguerizo”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E3AC85-AA96-6819-34B9-0D5E4C371B19}"/>
              </a:ext>
            </a:extLst>
          </p:cNvPr>
          <p:cNvSpPr/>
          <p:nvPr/>
        </p:nvSpPr>
        <p:spPr>
          <a:xfrm>
            <a:off x="696286" y="1159312"/>
            <a:ext cx="7801762" cy="473250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CE872-0CE2-7F4E-96A7-CAA7FA43BB47}"/>
              </a:ext>
            </a:extLst>
          </p:cNvPr>
          <p:cNvSpPr txBox="1"/>
          <p:nvPr/>
        </p:nvSpPr>
        <p:spPr>
          <a:xfrm>
            <a:off x="1224793" y="1395315"/>
            <a:ext cx="7055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Aspectos tratados en la parada (Gestión de especies amenazadas)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082DCB-EDF9-BCA4-E879-EE1AF7AFF496}"/>
              </a:ext>
            </a:extLst>
          </p:cNvPr>
          <p:cNvSpPr txBox="1"/>
          <p:nvPr/>
        </p:nvSpPr>
        <p:spPr>
          <a:xfrm>
            <a:off x="1407849" y="2187639"/>
            <a:ext cx="6469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Creación de majanos para conejos.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Cese de la actividad ganadera.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Regeneración de charcas para anfibios.</a:t>
            </a:r>
            <a:endParaRPr lang="en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CB918F-CEA3-D97E-2505-D6E0EE6B47CF}"/>
              </a:ext>
            </a:extLst>
          </p:cNvPr>
          <p:cNvSpPr txBox="1"/>
          <p:nvPr/>
        </p:nvSpPr>
        <p:spPr>
          <a:xfrm>
            <a:off x="1224793" y="3525563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Preguntas…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25A08-CE3A-7A26-C308-20D83941411B}"/>
              </a:ext>
            </a:extLst>
          </p:cNvPr>
          <p:cNvSpPr txBox="1"/>
          <p:nvPr/>
        </p:nvSpPr>
        <p:spPr>
          <a:xfrm>
            <a:off x="1407849" y="3899498"/>
            <a:ext cx="6586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Que haya lince, ¿mejora el estado de conservación de la dehesa?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¿Crear majanos es “gestionar ecosistemas”?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¿Por qué son necesarias estas actuaciones?</a:t>
            </a:r>
          </a:p>
        </p:txBody>
      </p:sp>
    </p:spTree>
    <p:extLst>
      <p:ext uri="{BB962C8B-B14F-4D97-AF65-F5344CB8AC3E}">
        <p14:creationId xmlns:p14="http://schemas.microsoft.com/office/powerpoint/2010/main" val="306719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build="p"/>
      <p:bldP spid="16" grpId="0"/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around a pile of roots&#10;&#10;Description automatically generated">
            <a:extLst>
              <a:ext uri="{FF2B5EF4-FFF2-40B4-BE49-F238E27FC236}">
                <a16:creationId xmlns:a16="http://schemas.microsoft.com/office/drawing/2014/main" id="{2DC53D40-847F-F75A-634B-06BE60B6E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5DCF64-8C8B-EB0B-B80A-8735AB9D0264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Restauración de la biodiversidad en “el Yeguerizo”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E3AC85-AA96-6819-34B9-0D5E4C371B19}"/>
              </a:ext>
            </a:extLst>
          </p:cNvPr>
          <p:cNvSpPr/>
          <p:nvPr/>
        </p:nvSpPr>
        <p:spPr>
          <a:xfrm>
            <a:off x="696286" y="1159312"/>
            <a:ext cx="7801762" cy="473250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CE872-0CE2-7F4E-96A7-CAA7FA43BB47}"/>
              </a:ext>
            </a:extLst>
          </p:cNvPr>
          <p:cNvSpPr txBox="1"/>
          <p:nvPr/>
        </p:nvSpPr>
        <p:spPr>
          <a:xfrm>
            <a:off x="1224793" y="1395315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Aspectos tratados en la parada (Gestión forestal)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082DCB-EDF9-BCA4-E879-EE1AF7AFF496}"/>
              </a:ext>
            </a:extLst>
          </p:cNvPr>
          <p:cNvSpPr txBox="1"/>
          <p:nvPr/>
        </p:nvSpPr>
        <p:spPr>
          <a:xfrm>
            <a:off x="1407849" y="2187639"/>
            <a:ext cx="6469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Cese de podas de árboles.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Eliminación de la ganadería.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Plantación de matorrales y árboles.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Fragmentación de ecosistemas.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CB918F-CEA3-D97E-2505-D6E0EE6B47CF}"/>
              </a:ext>
            </a:extLst>
          </p:cNvPr>
          <p:cNvSpPr txBox="1"/>
          <p:nvPr/>
        </p:nvSpPr>
        <p:spPr>
          <a:xfrm>
            <a:off x="1224793" y="3525563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Preguntas…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25A08-CE3A-7A26-C308-20D83941411B}"/>
              </a:ext>
            </a:extLst>
          </p:cNvPr>
          <p:cNvSpPr txBox="1"/>
          <p:nvPr/>
        </p:nvSpPr>
        <p:spPr>
          <a:xfrm>
            <a:off x="1407849" y="3899498"/>
            <a:ext cx="65868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¿Qué diferencias hay entre cómo se gestiona esta finca y la del “Águila”?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000" dirty="0">
                <a:latin typeface="Arial" panose="020B0604020202020204" pitchFamily="34" charset="0"/>
                <a:cs typeface="Arial" panose="020B0604020202020204" pitchFamily="34" charset="0"/>
              </a:rPr>
              <a:t>¿Cómo podemos mejorar la forma en la que se gestiona este “compartimento”?</a:t>
            </a:r>
          </a:p>
        </p:txBody>
      </p:sp>
    </p:spTree>
    <p:extLst>
      <p:ext uri="{BB962C8B-B14F-4D97-AF65-F5344CB8AC3E}">
        <p14:creationId xmlns:p14="http://schemas.microsoft.com/office/powerpoint/2010/main" val="290676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build="p"/>
      <p:bldP spid="16" grpId="0"/>
      <p:bldP spid="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tanding in front of a mountain&#10;&#10;Description automatically generated">
            <a:extLst>
              <a:ext uri="{FF2B5EF4-FFF2-40B4-BE49-F238E27FC236}">
                <a16:creationId xmlns:a16="http://schemas.microsoft.com/office/drawing/2014/main" id="{250656D0-5C89-221F-BF18-6412F06B4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9F71CA-3EA5-1187-7956-4618AA6DC241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Sendero ”la vegueta del fresno”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DBB14-BC14-C91C-590E-EE94847D5FA8}"/>
              </a:ext>
            </a:extLst>
          </p:cNvPr>
          <p:cNvSpPr/>
          <p:nvPr/>
        </p:nvSpPr>
        <p:spPr>
          <a:xfrm>
            <a:off x="696286" y="1159312"/>
            <a:ext cx="7801762" cy="473250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39681-7D2C-53B5-E4AB-386F1F8D6E41}"/>
              </a:ext>
            </a:extLst>
          </p:cNvPr>
          <p:cNvSpPr txBox="1"/>
          <p:nvPr/>
        </p:nvSpPr>
        <p:spPr>
          <a:xfrm>
            <a:off x="1224793" y="1395315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Aspectos tratados en la parada (estructura ecosistema)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7F7EB-B0BC-D27C-047B-F1244B9EF3E3}"/>
              </a:ext>
            </a:extLst>
          </p:cNvPr>
          <p:cNvSpPr txBox="1"/>
          <p:nvPr/>
        </p:nvSpPr>
        <p:spPr>
          <a:xfrm>
            <a:off x="1407849" y="1878407"/>
            <a:ext cx="646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Concepto de “área de reserva”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5B9EE-8FA2-D02A-FE95-5D05BB0BCC26}"/>
              </a:ext>
            </a:extLst>
          </p:cNvPr>
          <p:cNvSpPr txBox="1"/>
          <p:nvPr/>
        </p:nvSpPr>
        <p:spPr>
          <a:xfrm>
            <a:off x="1224793" y="2594823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Preguntas…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F6EE9-057C-2F28-6CC6-EE28DF2EF51F}"/>
              </a:ext>
            </a:extLst>
          </p:cNvPr>
          <p:cNvSpPr txBox="1"/>
          <p:nvPr/>
        </p:nvSpPr>
        <p:spPr>
          <a:xfrm>
            <a:off x="1407849" y="2968758"/>
            <a:ext cx="6586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¿Qué diferencias hay entre este sistema y la dehesa?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¿Cómo sabemos que un ecosistema está “bien conservado”?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¿está “ordenado” este monte?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¿Qué servicios ecosistémicos aporta y a quién?</a:t>
            </a:r>
          </a:p>
        </p:txBody>
      </p:sp>
    </p:spTree>
    <p:extLst>
      <p:ext uri="{BB962C8B-B14F-4D97-AF65-F5344CB8AC3E}">
        <p14:creationId xmlns:p14="http://schemas.microsoft.com/office/powerpoint/2010/main" val="337655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build="p"/>
      <p:bldP spid="6" grpId="0"/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itting on a rock&#10;&#10;Description automatically generated">
            <a:extLst>
              <a:ext uri="{FF2B5EF4-FFF2-40B4-BE49-F238E27FC236}">
                <a16:creationId xmlns:a16="http://schemas.microsoft.com/office/drawing/2014/main" id="{014062E8-6ADD-E6DB-528A-9975CC90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9F71CA-3EA5-1187-7956-4618AA6DC241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Sendero ”la vegueta del fresno”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DBB14-BC14-C91C-590E-EE94847D5FA8}"/>
              </a:ext>
            </a:extLst>
          </p:cNvPr>
          <p:cNvSpPr/>
          <p:nvPr/>
        </p:nvSpPr>
        <p:spPr>
          <a:xfrm>
            <a:off x="696286" y="1159312"/>
            <a:ext cx="7801762" cy="473250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39681-7D2C-53B5-E4AB-386F1F8D6E41}"/>
              </a:ext>
            </a:extLst>
          </p:cNvPr>
          <p:cNvSpPr txBox="1"/>
          <p:nvPr/>
        </p:nvSpPr>
        <p:spPr>
          <a:xfrm>
            <a:off x="1224793" y="1395315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Aspectos tratados en la parada (Gestión cinegética)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7F7EB-B0BC-D27C-047B-F1244B9EF3E3}"/>
              </a:ext>
            </a:extLst>
          </p:cNvPr>
          <p:cNvSpPr txBox="1"/>
          <p:nvPr/>
        </p:nvSpPr>
        <p:spPr>
          <a:xfrm>
            <a:off x="1407849" y="1878407"/>
            <a:ext cx="646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¿Qué os pareció el debate?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5B9EE-8FA2-D02A-FE95-5D05BB0BCC26}"/>
              </a:ext>
            </a:extLst>
          </p:cNvPr>
          <p:cNvSpPr txBox="1"/>
          <p:nvPr/>
        </p:nvSpPr>
        <p:spPr>
          <a:xfrm>
            <a:off x="1224793" y="2458063"/>
            <a:ext cx="4116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Análisis más o menos ordenado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F6EE9-057C-2F28-6CC6-EE28DF2EF51F}"/>
              </a:ext>
            </a:extLst>
          </p:cNvPr>
          <p:cNvSpPr txBox="1"/>
          <p:nvPr/>
        </p:nvSpPr>
        <p:spPr>
          <a:xfrm>
            <a:off x="1407849" y="2831998"/>
            <a:ext cx="65868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Conflicto (o controversia) latente.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Preguntas para promover el debate.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Prejuicios iniciales.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Apertura de mente y de corazón (razón y emociones)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Tipos de escucha: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Tu propia voz.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Escuchar hechos sin juicios.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Ponerse en la piel del otro.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Escucha generativa.</a:t>
            </a:r>
          </a:p>
        </p:txBody>
      </p:sp>
    </p:spTree>
    <p:extLst>
      <p:ext uri="{BB962C8B-B14F-4D97-AF65-F5344CB8AC3E}">
        <p14:creationId xmlns:p14="http://schemas.microsoft.com/office/powerpoint/2010/main" val="346106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build="p"/>
      <p:bldP spid="6" grpId="0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itting on a rock&#10;&#10;Description automatically generated">
            <a:extLst>
              <a:ext uri="{FF2B5EF4-FFF2-40B4-BE49-F238E27FC236}">
                <a16:creationId xmlns:a16="http://schemas.microsoft.com/office/drawing/2014/main" id="{014062E8-6ADD-E6DB-528A-9975CC90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9F71CA-3EA5-1187-7956-4618AA6DC241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Sendero ”la vegueta del fresno”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DBB14-BC14-C91C-590E-EE94847D5FA8}"/>
              </a:ext>
            </a:extLst>
          </p:cNvPr>
          <p:cNvSpPr/>
          <p:nvPr/>
        </p:nvSpPr>
        <p:spPr>
          <a:xfrm>
            <a:off x="696286" y="1159312"/>
            <a:ext cx="7801762" cy="473250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39681-7D2C-53B5-E4AB-386F1F8D6E41}"/>
              </a:ext>
            </a:extLst>
          </p:cNvPr>
          <p:cNvSpPr txBox="1"/>
          <p:nvPr/>
        </p:nvSpPr>
        <p:spPr>
          <a:xfrm>
            <a:off x="1224793" y="1395315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Aspectos tratados en la parada (Gestión cinegética)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7F7EB-B0BC-D27C-047B-F1244B9EF3E3}"/>
              </a:ext>
            </a:extLst>
          </p:cNvPr>
          <p:cNvSpPr txBox="1"/>
          <p:nvPr/>
        </p:nvSpPr>
        <p:spPr>
          <a:xfrm>
            <a:off x="1407849" y="1878407"/>
            <a:ext cx="6469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La actividad cinegética como reguladora del “equilibrio” de los ecosistemas. Custodia vs control de plagas.</a:t>
            </a:r>
          </a:p>
        </p:txBody>
      </p:sp>
    </p:spTree>
    <p:extLst>
      <p:ext uri="{BB962C8B-B14F-4D97-AF65-F5344CB8AC3E}">
        <p14:creationId xmlns:p14="http://schemas.microsoft.com/office/powerpoint/2010/main" val="36920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on the ground&#10;&#10;Description automatically generated">
            <a:extLst>
              <a:ext uri="{FF2B5EF4-FFF2-40B4-BE49-F238E27FC236}">
                <a16:creationId xmlns:a16="http://schemas.microsoft.com/office/drawing/2014/main" id="{71F9EDFE-45B2-7DD4-01D3-BD14E8F8B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9F71CA-3EA5-1187-7956-4618AA6DC241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Sendero ”la vegueta del fresno”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DBB14-BC14-C91C-590E-EE94847D5FA8}"/>
              </a:ext>
            </a:extLst>
          </p:cNvPr>
          <p:cNvSpPr/>
          <p:nvPr/>
        </p:nvSpPr>
        <p:spPr>
          <a:xfrm>
            <a:off x="696286" y="1159312"/>
            <a:ext cx="7801762" cy="473250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39681-7D2C-53B5-E4AB-386F1F8D6E41}"/>
              </a:ext>
            </a:extLst>
          </p:cNvPr>
          <p:cNvSpPr txBox="1"/>
          <p:nvPr/>
        </p:nvSpPr>
        <p:spPr>
          <a:xfrm>
            <a:off x="1224793" y="1395315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Aspectos tratados en la parada (Especies invasoras)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7F7EB-B0BC-D27C-047B-F1244B9EF3E3}"/>
              </a:ext>
            </a:extLst>
          </p:cNvPr>
          <p:cNvSpPr txBox="1"/>
          <p:nvPr/>
        </p:nvSpPr>
        <p:spPr>
          <a:xfrm>
            <a:off x="1407849" y="1878407"/>
            <a:ext cx="64694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Paralelismo entre especies invasoras e infecciones biológicas.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Lucha biológica como mecanismo de control.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C2F373-D310-1E03-9CDD-360F1F779011}"/>
              </a:ext>
            </a:extLst>
          </p:cNvPr>
          <p:cNvSpPr txBox="1"/>
          <p:nvPr/>
        </p:nvSpPr>
        <p:spPr>
          <a:xfrm>
            <a:off x="1224793" y="3106669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Preguntas…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D2D5B-173F-9C55-30E5-A24E3B2B7120}"/>
              </a:ext>
            </a:extLst>
          </p:cNvPr>
          <p:cNvSpPr txBox="1"/>
          <p:nvPr/>
        </p:nvSpPr>
        <p:spPr>
          <a:xfrm>
            <a:off x="1407849" y="3589761"/>
            <a:ext cx="64694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¿Qué pasa si no se erradican?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¿Por qué resulta difícil erradicarlas?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¿De qué depende el proceso de invasión?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¿Cómo podemos mejorar la forma en la que las gestionamos?</a:t>
            </a:r>
          </a:p>
        </p:txBody>
      </p:sp>
    </p:spTree>
    <p:extLst>
      <p:ext uri="{BB962C8B-B14F-4D97-AF65-F5344CB8AC3E}">
        <p14:creationId xmlns:p14="http://schemas.microsoft.com/office/powerpoint/2010/main" val="316577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build="p"/>
      <p:bldP spid="8" grpId="0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ock in a pond&#10;&#10;Description automatically generated">
            <a:extLst>
              <a:ext uri="{FF2B5EF4-FFF2-40B4-BE49-F238E27FC236}">
                <a16:creationId xmlns:a16="http://schemas.microsoft.com/office/drawing/2014/main" id="{87188F6A-EFE0-49A6-D66E-B359D800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58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9F71CA-3EA5-1187-7956-4618AA6DC241}"/>
              </a:ext>
            </a:extLst>
          </p:cNvPr>
          <p:cNvSpPr txBox="1"/>
          <p:nvPr/>
        </p:nvSpPr>
        <p:spPr>
          <a:xfrm>
            <a:off x="260060" y="379601"/>
            <a:ext cx="8143712" cy="40011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ES" sz="2000" b="1" dirty="0">
                <a:latin typeface="Arial" panose="020B0604020202020204" pitchFamily="34" charset="0"/>
                <a:cs typeface="Arial" panose="020B0604020202020204" pitchFamily="34" charset="0"/>
              </a:rPr>
              <a:t>Sendero ”la vegueta del fresno”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DBB14-BC14-C91C-590E-EE94847D5FA8}"/>
              </a:ext>
            </a:extLst>
          </p:cNvPr>
          <p:cNvSpPr/>
          <p:nvPr/>
        </p:nvSpPr>
        <p:spPr>
          <a:xfrm>
            <a:off x="696286" y="1922711"/>
            <a:ext cx="7801762" cy="160066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39681-7D2C-53B5-E4AB-386F1F8D6E41}"/>
              </a:ext>
            </a:extLst>
          </p:cNvPr>
          <p:cNvSpPr txBox="1"/>
          <p:nvPr/>
        </p:nvSpPr>
        <p:spPr>
          <a:xfrm>
            <a:off x="1224793" y="2158713"/>
            <a:ext cx="7055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Aspectos tratados en la parada (Gestión piscícola)</a:t>
            </a:r>
            <a:endParaRPr lang="en-E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7F7EB-B0BC-D27C-047B-F1244B9EF3E3}"/>
              </a:ext>
            </a:extLst>
          </p:cNvPr>
          <p:cNvSpPr txBox="1"/>
          <p:nvPr/>
        </p:nvSpPr>
        <p:spPr>
          <a:xfrm>
            <a:off x="1407849" y="2641805"/>
            <a:ext cx="6469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Paseo socrático con los miembros del grupo…</a:t>
            </a:r>
          </a:p>
        </p:txBody>
      </p:sp>
    </p:spTree>
    <p:extLst>
      <p:ext uri="{BB962C8B-B14F-4D97-AF65-F5344CB8AC3E}">
        <p14:creationId xmlns:p14="http://schemas.microsoft.com/office/powerpoint/2010/main" val="111410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128</TotalTime>
  <Words>715</Words>
  <Application>Microsoft Macintosh PowerPoint</Application>
  <PresentationFormat>On-screen Show (4:3)</PresentationFormat>
  <Paragraphs>97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Francisco Javier Bonet García</dc:creator>
  <cp:lastModifiedBy>Francisco Javier Bonet García</cp:lastModifiedBy>
  <cp:revision>1</cp:revision>
  <dcterms:created xsi:type="dcterms:W3CDTF">2023-11-09T17:35:32Z</dcterms:created>
  <dcterms:modified xsi:type="dcterms:W3CDTF">2023-11-10T05:54:29Z</dcterms:modified>
</cp:coreProperties>
</file>